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Algerian" panose="04020705040A02060702" pitchFamily="82" charset="0"/>
      <p:regular r:id="rId13"/>
    </p:embeddedFont>
    <p:embeddedFont>
      <p:font typeface="Mukta Light" panose="020B0604020202020204" charset="0"/>
      <p:regular r:id="rId14"/>
    </p:embeddedFont>
    <p:embeddedFont>
      <p:font typeface="Prompt Medium" panose="00000600000000000000" pitchFamily="2" charset="-3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269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21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22302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2077879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Advanced Disk Scheduling Simulator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3853934"/>
            <a:ext cx="73818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Group Members:</a:t>
            </a: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Aquib Jawaid Ansari (12508688), Prathamesh Gadewar (12500420), Prabhjot Singh (12508327)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881063" y="4942880"/>
            <a:ext cx="7381875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Department of Computer Science and EngineeringLovely Professional University, Jalandhar Under the Guidance of Miss Kriti Mathur</a:t>
            </a:r>
            <a:endParaRPr lang="en-US" sz="19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0531" y="346115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References</a:t>
            </a:r>
            <a:endParaRPr lang="en-US" sz="1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31" y="924163"/>
            <a:ext cx="4548564" cy="682284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351740" y="1084659"/>
            <a:ext cx="4369356" cy="987504"/>
          </a:xfrm>
          <a:prstGeom prst="roundRect">
            <a:avLst>
              <a:gd name="adj" fmla="val 7408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351740" y="1069419"/>
            <a:ext cx="4369356" cy="60960"/>
          </a:xfrm>
          <a:prstGeom prst="roundRect">
            <a:avLst>
              <a:gd name="adj" fmla="val 73721"/>
            </a:avLst>
          </a:prstGeom>
          <a:solidFill>
            <a:srgbClr val="A95B95"/>
          </a:solidFill>
          <a:ln/>
        </p:spPr>
      </p:sp>
      <p:sp>
        <p:nvSpPr>
          <p:cNvPr id="6" name="Shape 3"/>
          <p:cNvSpPr/>
          <p:nvPr/>
        </p:nvSpPr>
        <p:spPr>
          <a:xfrm>
            <a:off x="7375922" y="924163"/>
            <a:ext cx="320993" cy="320992"/>
          </a:xfrm>
          <a:prstGeom prst="roundRect">
            <a:avLst>
              <a:gd name="adj" fmla="val 284867"/>
            </a:avLst>
          </a:prstGeom>
          <a:solidFill>
            <a:srgbClr val="A95B95"/>
          </a:solidFill>
          <a:ln/>
        </p:spPr>
      </p:sp>
      <p:sp>
        <p:nvSpPr>
          <p:cNvPr id="7" name="Text 4"/>
          <p:cNvSpPr/>
          <p:nvPr/>
        </p:nvSpPr>
        <p:spPr>
          <a:xfrm>
            <a:off x="7472243" y="1004411"/>
            <a:ext cx="128349" cy="160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473898" y="1352074"/>
            <a:ext cx="2968466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Operating Systems: Internals and Design Principles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5473898" y="1607582"/>
            <a:ext cx="4125039" cy="342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William Stallings, 9th Edition, Pearson Education. Comprehensive coverage of OS fundamentals and scheduling algorithms.</a:t>
            </a:r>
            <a:endParaRPr lang="en-US" sz="800" dirty="0"/>
          </a:p>
        </p:txBody>
      </p:sp>
      <p:sp>
        <p:nvSpPr>
          <p:cNvPr id="10" name="Shape 7"/>
          <p:cNvSpPr/>
          <p:nvPr/>
        </p:nvSpPr>
        <p:spPr>
          <a:xfrm>
            <a:off x="9828014" y="1084659"/>
            <a:ext cx="4369356" cy="987504"/>
          </a:xfrm>
          <a:prstGeom prst="roundRect">
            <a:avLst>
              <a:gd name="adj" fmla="val 7408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9828014" y="1069419"/>
            <a:ext cx="4369356" cy="60960"/>
          </a:xfrm>
          <a:prstGeom prst="roundRect">
            <a:avLst>
              <a:gd name="adj" fmla="val 73721"/>
            </a:avLst>
          </a:prstGeom>
          <a:solidFill>
            <a:srgbClr val="A95B95"/>
          </a:solidFill>
          <a:ln/>
        </p:spPr>
      </p:sp>
      <p:sp>
        <p:nvSpPr>
          <p:cNvPr id="12" name="Shape 9"/>
          <p:cNvSpPr/>
          <p:nvPr/>
        </p:nvSpPr>
        <p:spPr>
          <a:xfrm>
            <a:off x="11852196" y="924163"/>
            <a:ext cx="320993" cy="320992"/>
          </a:xfrm>
          <a:prstGeom prst="roundRect">
            <a:avLst>
              <a:gd name="adj" fmla="val 284867"/>
            </a:avLst>
          </a:prstGeom>
          <a:solidFill>
            <a:srgbClr val="A95B95"/>
          </a:solidFill>
          <a:ln/>
        </p:spPr>
      </p:sp>
      <p:sp>
        <p:nvSpPr>
          <p:cNvPr id="13" name="Text 10"/>
          <p:cNvSpPr/>
          <p:nvPr/>
        </p:nvSpPr>
        <p:spPr>
          <a:xfrm>
            <a:off x="11948517" y="1004411"/>
            <a:ext cx="128349" cy="160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9950172" y="1352074"/>
            <a:ext cx="1624370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Operating System Concepts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9950172" y="1607582"/>
            <a:ext cx="4125039" cy="342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Silberschatz, Galvin, and Gagne, Wiley Publications. The definitive textbook on operating systems theory and practice.</a:t>
            </a:r>
            <a:endParaRPr lang="en-US" sz="800" dirty="0"/>
          </a:p>
        </p:txBody>
      </p:sp>
      <p:sp>
        <p:nvSpPr>
          <p:cNvPr id="16" name="Shape 13"/>
          <p:cNvSpPr/>
          <p:nvPr/>
        </p:nvSpPr>
        <p:spPr>
          <a:xfrm>
            <a:off x="5351740" y="2339578"/>
            <a:ext cx="8845629" cy="816293"/>
          </a:xfrm>
          <a:prstGeom prst="roundRect">
            <a:avLst>
              <a:gd name="adj" fmla="val 8961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5351740" y="2324338"/>
            <a:ext cx="8845629" cy="60960"/>
          </a:xfrm>
          <a:prstGeom prst="roundRect">
            <a:avLst>
              <a:gd name="adj" fmla="val 73721"/>
            </a:avLst>
          </a:prstGeom>
          <a:solidFill>
            <a:srgbClr val="A95B95"/>
          </a:solidFill>
          <a:ln/>
        </p:spPr>
      </p:sp>
      <p:sp>
        <p:nvSpPr>
          <p:cNvPr id="18" name="Shape 15"/>
          <p:cNvSpPr/>
          <p:nvPr/>
        </p:nvSpPr>
        <p:spPr>
          <a:xfrm>
            <a:off x="9614059" y="2179082"/>
            <a:ext cx="320993" cy="320992"/>
          </a:xfrm>
          <a:prstGeom prst="roundRect">
            <a:avLst>
              <a:gd name="adj" fmla="val 284867"/>
            </a:avLst>
          </a:prstGeom>
          <a:solidFill>
            <a:srgbClr val="A95B95"/>
          </a:solidFill>
          <a:ln/>
        </p:spPr>
      </p:sp>
      <p:sp>
        <p:nvSpPr>
          <p:cNvPr id="19" name="Text 16"/>
          <p:cNvSpPr/>
          <p:nvPr/>
        </p:nvSpPr>
        <p:spPr>
          <a:xfrm>
            <a:off x="9710380" y="2259330"/>
            <a:ext cx="128349" cy="160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1000" dirty="0"/>
          </a:p>
        </p:txBody>
      </p:sp>
      <p:sp>
        <p:nvSpPr>
          <p:cNvPr id="20" name="Text 17"/>
          <p:cNvSpPr/>
          <p:nvPr/>
        </p:nvSpPr>
        <p:spPr>
          <a:xfrm>
            <a:off x="5473898" y="2606993"/>
            <a:ext cx="1188839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Online Resources</a:t>
            </a:r>
            <a:endParaRPr lang="en-US" sz="900" dirty="0"/>
          </a:p>
        </p:txBody>
      </p:sp>
      <p:sp>
        <p:nvSpPr>
          <p:cNvPr id="21" name="Text 18"/>
          <p:cNvSpPr/>
          <p:nvPr/>
        </p:nvSpPr>
        <p:spPr>
          <a:xfrm>
            <a:off x="5473898" y="2862501"/>
            <a:ext cx="8601313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Various educational websites, documentation, and research papers on disk scheduling algorithms and operating systems concepts.</a:t>
            </a:r>
            <a:endParaRPr lang="en-US" sz="800" dirty="0"/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856" y="3262789"/>
            <a:ext cx="8723472" cy="43251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768" y="706083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Overview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68768" y="2050625"/>
            <a:ext cx="335684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Objective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68768" y="2705738"/>
            <a:ext cx="7475220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Create an interactive, web-based educational tool that demonstrates how various disk scheduling algorithms operate in modern operating systems. This simulator transforms complex theoretical concepts into visual, hands-on learning experiences.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68768" y="4729486"/>
            <a:ext cx="335684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Features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8768" y="5240222"/>
            <a:ext cx="7475220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Visual representation of disk head movements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68768" y="5731235"/>
            <a:ext cx="7475220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Real-time request servicing animation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68768" y="6222249"/>
            <a:ext cx="7475220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Performance metrics dashboard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68768" y="6713263"/>
            <a:ext cx="7475220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Cross-platform compatibility</a:t>
            </a:r>
            <a:endParaRPr lang="en-US" sz="24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027" y="2225635"/>
            <a:ext cx="4778812" cy="47788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3077" y="801291"/>
            <a:ext cx="4589145" cy="573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System Architecture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803077" y="1787723"/>
            <a:ext cx="13024247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simulator comprises six interconnected modules working together to deliver a seamless educational experience.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03077" y="2350294"/>
            <a:ext cx="4203740" cy="2985730"/>
          </a:xfrm>
          <a:prstGeom prst="roundRect">
            <a:avLst>
              <a:gd name="adj" fmla="val 290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17151" y="2564368"/>
            <a:ext cx="619482" cy="619482"/>
          </a:xfrm>
          <a:prstGeom prst="roundRect">
            <a:avLst>
              <a:gd name="adj" fmla="val 14759243"/>
            </a:avLst>
          </a:prstGeom>
          <a:solidFill>
            <a:srgbClr val="A95B95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7529" y="2734628"/>
            <a:ext cx="278725" cy="27872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17151" y="3390305"/>
            <a:ext cx="247078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Interface Module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017151" y="3800832"/>
            <a:ext cx="3775591" cy="1321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Captures user inputs including disk size, initial head position, and request sequences. Renders the complete visual simulation experience.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213271" y="2350294"/>
            <a:ext cx="4203740" cy="2985730"/>
          </a:xfrm>
          <a:prstGeom prst="roundRect">
            <a:avLst>
              <a:gd name="adj" fmla="val 290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27345" y="2564368"/>
            <a:ext cx="619482" cy="619482"/>
          </a:xfrm>
          <a:prstGeom prst="roundRect">
            <a:avLst>
              <a:gd name="adj" fmla="val 14759243"/>
            </a:avLst>
          </a:prstGeom>
          <a:solidFill>
            <a:srgbClr val="A95B95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7723" y="2734628"/>
            <a:ext cx="278725" cy="27872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27345" y="3390305"/>
            <a:ext cx="2294573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Simulation Engine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5427345" y="3800832"/>
            <a:ext cx="3775591" cy="99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Core processing unit that executes selected algorithms (FCFS, SSTF, SCAN, C-SCAN) and manages scheduling logic.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9623465" y="2350294"/>
            <a:ext cx="4203859" cy="2985730"/>
          </a:xfrm>
          <a:prstGeom prst="roundRect">
            <a:avLst>
              <a:gd name="adj" fmla="val 290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37539" y="2564368"/>
            <a:ext cx="619482" cy="619482"/>
          </a:xfrm>
          <a:prstGeom prst="roundRect">
            <a:avLst>
              <a:gd name="adj" fmla="val 14759243"/>
            </a:avLst>
          </a:prstGeom>
          <a:solidFill>
            <a:srgbClr val="A95B95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7918" y="2734628"/>
            <a:ext cx="278725" cy="27872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37539" y="3390305"/>
            <a:ext cx="2294573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Visualization Layer</a:t>
            </a:r>
            <a:endParaRPr lang="en-US" sz="1800" dirty="0"/>
          </a:p>
        </p:txBody>
      </p:sp>
      <p:sp>
        <p:nvSpPr>
          <p:cNvPr id="18" name="Text 13"/>
          <p:cNvSpPr/>
          <p:nvPr/>
        </p:nvSpPr>
        <p:spPr>
          <a:xfrm>
            <a:off x="9837539" y="3800832"/>
            <a:ext cx="3775710" cy="99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Provides real-time animation of disk head movement across cylinder positions with smooth transitions.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803077" y="5568315"/>
            <a:ext cx="4203740" cy="1859994"/>
          </a:xfrm>
          <a:prstGeom prst="roundRect">
            <a:avLst>
              <a:gd name="adj" fmla="val 4663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1032391" y="5797629"/>
            <a:ext cx="2306836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Performance Metrics</a:t>
            </a:r>
            <a:endParaRPr lang="en-US" sz="1800" dirty="0"/>
          </a:p>
        </p:txBody>
      </p:sp>
      <p:sp>
        <p:nvSpPr>
          <p:cNvPr id="21" name="Text 16"/>
          <p:cNvSpPr/>
          <p:nvPr/>
        </p:nvSpPr>
        <p:spPr>
          <a:xfrm>
            <a:off x="1032391" y="6208157"/>
            <a:ext cx="3745111" cy="99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Calculates and displays comprehensive statistics including seek distance, average times, and throughput measurements.</a:t>
            </a: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5213271" y="5568315"/>
            <a:ext cx="4203740" cy="1859994"/>
          </a:xfrm>
          <a:prstGeom prst="roundRect">
            <a:avLst>
              <a:gd name="adj" fmla="val 4663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23" name="Text 18"/>
          <p:cNvSpPr/>
          <p:nvPr/>
        </p:nvSpPr>
        <p:spPr>
          <a:xfrm>
            <a:off x="5442585" y="5797629"/>
            <a:ext cx="2294573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Control Module</a:t>
            </a:r>
            <a:endParaRPr lang="en-US" sz="1800" dirty="0"/>
          </a:p>
        </p:txBody>
      </p:sp>
      <p:sp>
        <p:nvSpPr>
          <p:cNvPr id="24" name="Text 19"/>
          <p:cNvSpPr/>
          <p:nvPr/>
        </p:nvSpPr>
        <p:spPr>
          <a:xfrm>
            <a:off x="5442585" y="6208157"/>
            <a:ext cx="3745111" cy="99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Manages simulation lifecycle with start, pause, reset, and step-through debugging capabilities.</a:t>
            </a:r>
            <a:endParaRPr lang="en-US" sz="1600" dirty="0"/>
          </a:p>
        </p:txBody>
      </p:sp>
      <p:sp>
        <p:nvSpPr>
          <p:cNvPr id="25" name="Shape 20"/>
          <p:cNvSpPr/>
          <p:nvPr/>
        </p:nvSpPr>
        <p:spPr>
          <a:xfrm>
            <a:off x="9623465" y="5568315"/>
            <a:ext cx="4203859" cy="1859994"/>
          </a:xfrm>
          <a:prstGeom prst="roundRect">
            <a:avLst>
              <a:gd name="adj" fmla="val 4663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26" name="Text 21"/>
          <p:cNvSpPr/>
          <p:nvPr/>
        </p:nvSpPr>
        <p:spPr>
          <a:xfrm>
            <a:off x="9852779" y="5797629"/>
            <a:ext cx="2294573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Educational Layer</a:t>
            </a:r>
            <a:endParaRPr lang="en-US" sz="1800" dirty="0"/>
          </a:p>
        </p:txBody>
      </p:sp>
      <p:sp>
        <p:nvSpPr>
          <p:cNvPr id="27" name="Text 22"/>
          <p:cNvSpPr/>
          <p:nvPr/>
        </p:nvSpPr>
        <p:spPr>
          <a:xfrm>
            <a:off x="9852779" y="6208157"/>
            <a:ext cx="3745230" cy="99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Delivers contextual tips, algorithm explanations, and comparative insights to enhance learning outcomes.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398" y="558998"/>
            <a:ext cx="2936081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Core Functionalities</a:t>
            </a:r>
            <a:endParaRPr lang="en-US" sz="2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98" y="1272659"/>
            <a:ext cx="4580453" cy="625875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454372" y="1272659"/>
            <a:ext cx="8472130" cy="1594485"/>
          </a:xfrm>
          <a:prstGeom prst="roundRect">
            <a:avLst>
              <a:gd name="adj" fmla="val 4588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439132" y="1272659"/>
            <a:ext cx="60960" cy="1594485"/>
          </a:xfrm>
          <a:prstGeom prst="roundRect">
            <a:avLst>
              <a:gd name="adj" fmla="val 91034"/>
            </a:avLst>
          </a:prstGeom>
          <a:solidFill>
            <a:srgbClr val="A95B95"/>
          </a:solidFill>
          <a:ln/>
        </p:spPr>
      </p:sp>
      <p:sp>
        <p:nvSpPr>
          <p:cNvPr id="6" name="Text 3"/>
          <p:cNvSpPr/>
          <p:nvPr/>
        </p:nvSpPr>
        <p:spPr>
          <a:xfrm>
            <a:off x="5647373" y="1419939"/>
            <a:ext cx="1468041" cy="183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Input &amp; Control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5647373" y="1735455"/>
            <a:ext cx="8131850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Algorithm selection interface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647373" y="1993106"/>
            <a:ext cx="8131850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Configurable disk parameters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5647373" y="2250758"/>
            <a:ext cx="8131850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Custom request queue input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5647373" y="2508409"/>
            <a:ext cx="8131850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Simulation control buttons</a:t>
            </a:r>
            <a:endParaRPr lang="en-US" sz="1000" dirty="0"/>
          </a:p>
        </p:txBody>
      </p:sp>
      <p:sp>
        <p:nvSpPr>
          <p:cNvPr id="11" name="Shape 8"/>
          <p:cNvSpPr/>
          <p:nvPr/>
        </p:nvSpPr>
        <p:spPr>
          <a:xfrm>
            <a:off x="5454372" y="2999184"/>
            <a:ext cx="8472130" cy="1336834"/>
          </a:xfrm>
          <a:prstGeom prst="roundRect">
            <a:avLst>
              <a:gd name="adj" fmla="val 5472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439132" y="2999184"/>
            <a:ext cx="60960" cy="1336834"/>
          </a:xfrm>
          <a:prstGeom prst="roundRect">
            <a:avLst>
              <a:gd name="adj" fmla="val 91034"/>
            </a:avLst>
          </a:prstGeom>
          <a:solidFill>
            <a:srgbClr val="A95B95"/>
          </a:solidFill>
          <a:ln/>
        </p:spPr>
      </p:sp>
      <p:sp>
        <p:nvSpPr>
          <p:cNvPr id="13" name="Text 10"/>
          <p:cNvSpPr/>
          <p:nvPr/>
        </p:nvSpPr>
        <p:spPr>
          <a:xfrm>
            <a:off x="5647373" y="3146465"/>
            <a:ext cx="1846183" cy="183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Simulation &amp; Visualization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5647373" y="3461980"/>
            <a:ext cx="8131850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Animated disk head movement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5647373" y="3719632"/>
            <a:ext cx="8131850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Sequential request servicing display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5647373" y="3977283"/>
            <a:ext cx="8131850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Color-coded status indicators</a:t>
            </a:r>
            <a:endParaRPr lang="en-US" sz="1000" dirty="0"/>
          </a:p>
        </p:txBody>
      </p:sp>
      <p:sp>
        <p:nvSpPr>
          <p:cNvPr id="17" name="Shape 14"/>
          <p:cNvSpPr/>
          <p:nvPr/>
        </p:nvSpPr>
        <p:spPr>
          <a:xfrm>
            <a:off x="5454372" y="4468058"/>
            <a:ext cx="8472130" cy="1594485"/>
          </a:xfrm>
          <a:prstGeom prst="roundRect">
            <a:avLst>
              <a:gd name="adj" fmla="val 4588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5439132" y="4468058"/>
            <a:ext cx="60960" cy="1594485"/>
          </a:xfrm>
          <a:prstGeom prst="roundRect">
            <a:avLst>
              <a:gd name="adj" fmla="val 91034"/>
            </a:avLst>
          </a:prstGeom>
          <a:solidFill>
            <a:srgbClr val="A95B95"/>
          </a:solidFill>
          <a:ln/>
        </p:spPr>
      </p:sp>
      <p:sp>
        <p:nvSpPr>
          <p:cNvPr id="19" name="Text 16"/>
          <p:cNvSpPr/>
          <p:nvPr/>
        </p:nvSpPr>
        <p:spPr>
          <a:xfrm>
            <a:off x="5647373" y="4615339"/>
            <a:ext cx="1676519" cy="183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Performance Evaluation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5647373" y="4930854"/>
            <a:ext cx="8131850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Order of cylinder access</a:t>
            </a:r>
            <a:endParaRPr lang="en-US" sz="1000" dirty="0"/>
          </a:p>
        </p:txBody>
      </p:sp>
      <p:sp>
        <p:nvSpPr>
          <p:cNvPr id="21" name="Text 18"/>
          <p:cNvSpPr/>
          <p:nvPr/>
        </p:nvSpPr>
        <p:spPr>
          <a:xfrm>
            <a:off x="5647373" y="5188506"/>
            <a:ext cx="8131850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Total seek distance calculation</a:t>
            </a:r>
            <a:endParaRPr lang="en-US" sz="1000" dirty="0"/>
          </a:p>
        </p:txBody>
      </p:sp>
      <p:sp>
        <p:nvSpPr>
          <p:cNvPr id="22" name="Text 19"/>
          <p:cNvSpPr/>
          <p:nvPr/>
        </p:nvSpPr>
        <p:spPr>
          <a:xfrm>
            <a:off x="5647373" y="5446157"/>
            <a:ext cx="8131850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Average seek time computation</a:t>
            </a:r>
            <a:endParaRPr lang="en-US" sz="1000" dirty="0"/>
          </a:p>
        </p:txBody>
      </p:sp>
      <p:sp>
        <p:nvSpPr>
          <p:cNvPr id="23" name="Text 20"/>
          <p:cNvSpPr/>
          <p:nvPr/>
        </p:nvSpPr>
        <p:spPr>
          <a:xfrm>
            <a:off x="5647373" y="5703808"/>
            <a:ext cx="8131850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Throughput analysis</a:t>
            </a:r>
            <a:endParaRPr lang="en-US" sz="1000" dirty="0"/>
          </a:p>
        </p:txBody>
      </p:sp>
      <p:sp>
        <p:nvSpPr>
          <p:cNvPr id="24" name="Shape 21"/>
          <p:cNvSpPr/>
          <p:nvPr/>
        </p:nvSpPr>
        <p:spPr>
          <a:xfrm>
            <a:off x="5454372" y="6194584"/>
            <a:ext cx="8472130" cy="1336834"/>
          </a:xfrm>
          <a:prstGeom prst="roundRect">
            <a:avLst>
              <a:gd name="adj" fmla="val 5472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25" name="Shape 22"/>
          <p:cNvSpPr/>
          <p:nvPr/>
        </p:nvSpPr>
        <p:spPr>
          <a:xfrm>
            <a:off x="5439132" y="6194584"/>
            <a:ext cx="60960" cy="1336834"/>
          </a:xfrm>
          <a:prstGeom prst="roundRect">
            <a:avLst>
              <a:gd name="adj" fmla="val 91034"/>
            </a:avLst>
          </a:prstGeom>
          <a:solidFill>
            <a:srgbClr val="A95B95"/>
          </a:solidFill>
          <a:ln/>
        </p:spPr>
      </p:sp>
      <p:sp>
        <p:nvSpPr>
          <p:cNvPr id="26" name="Text 23"/>
          <p:cNvSpPr/>
          <p:nvPr/>
        </p:nvSpPr>
        <p:spPr>
          <a:xfrm>
            <a:off x="5647373" y="6341864"/>
            <a:ext cx="1468041" cy="183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Educational Insights</a:t>
            </a:r>
            <a:endParaRPr lang="en-US" sz="1150" dirty="0"/>
          </a:p>
        </p:txBody>
      </p:sp>
      <p:sp>
        <p:nvSpPr>
          <p:cNvPr id="27" name="Text 24"/>
          <p:cNvSpPr/>
          <p:nvPr/>
        </p:nvSpPr>
        <p:spPr>
          <a:xfrm>
            <a:off x="5647373" y="6657380"/>
            <a:ext cx="8131850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Side-by-side algorithm comparison</a:t>
            </a:r>
            <a:endParaRPr lang="en-US" sz="1000" dirty="0"/>
          </a:p>
        </p:txBody>
      </p:sp>
      <p:sp>
        <p:nvSpPr>
          <p:cNvPr id="28" name="Text 25"/>
          <p:cNvSpPr/>
          <p:nvPr/>
        </p:nvSpPr>
        <p:spPr>
          <a:xfrm>
            <a:off x="5647373" y="6915031"/>
            <a:ext cx="8131850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Performance impact visualization</a:t>
            </a:r>
            <a:endParaRPr lang="en-US" sz="1000" dirty="0"/>
          </a:p>
        </p:txBody>
      </p:sp>
      <p:sp>
        <p:nvSpPr>
          <p:cNvPr id="29" name="Text 26"/>
          <p:cNvSpPr/>
          <p:nvPr/>
        </p:nvSpPr>
        <p:spPr>
          <a:xfrm>
            <a:off x="5647373" y="7172682"/>
            <a:ext cx="8131850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Best-case/worst-case scenarios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1769" y="645676"/>
            <a:ext cx="5511403" cy="554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System Flow Architecture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69" y="1599128"/>
            <a:ext cx="997863" cy="11974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19181" y="1798677"/>
            <a:ext cx="2217539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Input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2019181" y="2195513"/>
            <a:ext cx="11789450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Algorithm selection, disk size configuration, head position, and request queue definition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69" y="2796540"/>
            <a:ext cx="997863" cy="11974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19181" y="2996089"/>
            <a:ext cx="2217539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Simulation Engine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2019181" y="3392924"/>
            <a:ext cx="11789450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Executes the selected scheduling algorithm and processes request sequences according to algorithm rules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769" y="3993952"/>
            <a:ext cx="997863" cy="119741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19181" y="4193500"/>
            <a:ext cx="2217539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Metrics Calculation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2019181" y="4590336"/>
            <a:ext cx="11789450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Computes order of access, total seek distance, average seek time, and overall throughput values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769" y="5191363"/>
            <a:ext cx="997863" cy="119741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19181" y="5390912"/>
            <a:ext cx="2217539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Visualization Layer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2019181" y="5787747"/>
            <a:ext cx="11789450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Generates animated graphical representation of disk head movement across cylinder positions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769" y="6388775"/>
            <a:ext cx="997863" cy="119741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19181" y="6588323"/>
            <a:ext cx="2217539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Results Display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2019181" y="6985159"/>
            <a:ext cx="11789450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Presents comprehensive performance metrics, access logs, and comparative analysis to the user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1055" y="645081"/>
            <a:ext cx="3388638" cy="423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Technology Stack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55" y="1068586"/>
            <a:ext cx="3574482" cy="32307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1055" y="4470797"/>
            <a:ext cx="4972050" cy="487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Built entirely with modern web standards for maximum compatibility and ease of deployment.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172676" y="1449705"/>
            <a:ext cx="2033230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Core Technologies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676" y="1894403"/>
            <a:ext cx="152400" cy="15240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6172676" y="2111573"/>
            <a:ext cx="3745825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8" name="Text 4"/>
          <p:cNvSpPr/>
          <p:nvPr/>
        </p:nvSpPr>
        <p:spPr>
          <a:xfrm>
            <a:off x="6172676" y="2233493"/>
            <a:ext cx="1694259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HTML5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6172676" y="2597587"/>
            <a:ext cx="3745825" cy="487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Semantic structure, canvas elements, and responsive layout foundation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70902" y="1894403"/>
            <a:ext cx="152400" cy="152400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10070902" y="2111573"/>
            <a:ext cx="3745944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2" name="Text 7"/>
          <p:cNvSpPr/>
          <p:nvPr/>
        </p:nvSpPr>
        <p:spPr>
          <a:xfrm>
            <a:off x="10070902" y="2233493"/>
            <a:ext cx="1694259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CSS3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10070902" y="2597587"/>
            <a:ext cx="3745944" cy="487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Modern styling with flexbox/grid layouts, custom animations, and theme implementation</a:t>
            </a:r>
            <a:endParaRPr lang="en-US" sz="12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72676" y="3371255"/>
            <a:ext cx="152400" cy="152400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6172676" y="3588425"/>
            <a:ext cx="7644170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6" name="Text 10"/>
          <p:cNvSpPr/>
          <p:nvPr/>
        </p:nvSpPr>
        <p:spPr>
          <a:xfrm>
            <a:off x="6172676" y="3710345"/>
            <a:ext cx="1694259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JavaScript ES6</a:t>
            </a:r>
            <a:endParaRPr lang="en-US" sz="1300" dirty="0"/>
          </a:p>
        </p:txBody>
      </p:sp>
      <p:sp>
        <p:nvSpPr>
          <p:cNvPr id="17" name="Text 11"/>
          <p:cNvSpPr/>
          <p:nvPr/>
        </p:nvSpPr>
        <p:spPr>
          <a:xfrm>
            <a:off x="6172676" y="4074438"/>
            <a:ext cx="7644170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Core simulation logic, DOM manipulation, event handling, and animation engine</a:t>
            </a:r>
            <a:endParaRPr lang="en-US" sz="1200" dirty="0"/>
          </a:p>
        </p:txBody>
      </p:sp>
      <p:sp>
        <p:nvSpPr>
          <p:cNvPr id="18" name="Shape 12"/>
          <p:cNvSpPr/>
          <p:nvPr/>
        </p:nvSpPr>
        <p:spPr>
          <a:xfrm>
            <a:off x="821055" y="5343548"/>
            <a:ext cx="12988290" cy="26670"/>
          </a:xfrm>
          <a:prstGeom prst="rect">
            <a:avLst/>
          </a:prstGeom>
          <a:solidFill>
            <a:srgbClr val="DAD8E9">
              <a:alpha val="50000"/>
            </a:srgbClr>
          </a:solidFill>
          <a:ln/>
        </p:spPr>
      </p:sp>
      <p:sp>
        <p:nvSpPr>
          <p:cNvPr id="19" name="Text 13"/>
          <p:cNvSpPr/>
          <p:nvPr/>
        </p:nvSpPr>
        <p:spPr>
          <a:xfrm>
            <a:off x="821055" y="5598914"/>
            <a:ext cx="2033230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Development Tools</a:t>
            </a:r>
            <a:endParaRPr lang="en-US" sz="160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1055" y="6081832"/>
            <a:ext cx="304919" cy="304919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316474" y="6134219"/>
            <a:ext cx="1694259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Vanilla JS</a:t>
            </a:r>
            <a:endParaRPr lang="en-US" sz="1300" dirty="0"/>
          </a:p>
        </p:txBody>
      </p:sp>
      <p:sp>
        <p:nvSpPr>
          <p:cNvPr id="22" name="Text 15"/>
          <p:cNvSpPr/>
          <p:nvPr/>
        </p:nvSpPr>
        <p:spPr>
          <a:xfrm>
            <a:off x="1316474" y="6437352"/>
            <a:ext cx="5903476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No external frameworks—pure JavaScript for lightweight performance</a:t>
            </a:r>
            <a:endParaRPr lang="en-US" sz="1200" dirty="0"/>
          </a:p>
        </p:txBody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10450" y="6081832"/>
            <a:ext cx="304919" cy="304919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7905869" y="6134219"/>
            <a:ext cx="1694259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VS Code</a:t>
            </a:r>
            <a:endParaRPr lang="en-US" sz="1300" dirty="0"/>
          </a:p>
        </p:txBody>
      </p:sp>
      <p:sp>
        <p:nvSpPr>
          <p:cNvPr id="25" name="Text 17"/>
          <p:cNvSpPr/>
          <p:nvPr/>
        </p:nvSpPr>
        <p:spPr>
          <a:xfrm>
            <a:off x="7905869" y="6437352"/>
            <a:ext cx="5903476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Primary development environment with debugging capabilities</a:t>
            </a:r>
            <a:endParaRPr lang="en-US" sz="1200" dirty="0"/>
          </a:p>
        </p:txBody>
      </p:sp>
      <p:pic>
        <p:nvPicPr>
          <p:cNvPr id="26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1055" y="6986230"/>
            <a:ext cx="304919" cy="304919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1316474" y="7038618"/>
            <a:ext cx="1694259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GitHub</a:t>
            </a:r>
            <a:endParaRPr lang="en-US" sz="1300" dirty="0"/>
          </a:p>
        </p:txBody>
      </p:sp>
      <p:sp>
        <p:nvSpPr>
          <p:cNvPr id="28" name="Text 19"/>
          <p:cNvSpPr/>
          <p:nvPr/>
        </p:nvSpPr>
        <p:spPr>
          <a:xfrm>
            <a:off x="1316474" y="7341751"/>
            <a:ext cx="5903476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Version control and collaborative development platform</a:t>
            </a:r>
            <a:endParaRPr lang="en-US" sz="1200" dirty="0"/>
          </a:p>
        </p:txBody>
      </p:sp>
      <p:pic>
        <p:nvPicPr>
          <p:cNvPr id="29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10450" y="6986230"/>
            <a:ext cx="304919" cy="304919"/>
          </a:xfrm>
          <a:prstGeom prst="rect">
            <a:avLst/>
          </a:prstGeom>
        </p:spPr>
      </p:pic>
      <p:sp>
        <p:nvSpPr>
          <p:cNvPr id="30" name="Text 20"/>
          <p:cNvSpPr/>
          <p:nvPr/>
        </p:nvSpPr>
        <p:spPr>
          <a:xfrm>
            <a:off x="7905869" y="7038618"/>
            <a:ext cx="1694259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Live Server</a:t>
            </a:r>
            <a:endParaRPr lang="en-US" sz="1300" dirty="0"/>
          </a:p>
        </p:txBody>
      </p:sp>
      <p:sp>
        <p:nvSpPr>
          <p:cNvPr id="31" name="Text 21"/>
          <p:cNvSpPr/>
          <p:nvPr/>
        </p:nvSpPr>
        <p:spPr>
          <a:xfrm>
            <a:off x="7905869" y="7341751"/>
            <a:ext cx="5903476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Real-time testing environment with hot reload functionality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15" y="1416205"/>
            <a:ext cx="5937926" cy="577559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285" y="1502831"/>
            <a:ext cx="6361041" cy="568970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938378" y="-126715"/>
            <a:ext cx="9400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  <a:latin typeface="Algerian" panose="04020705040A02060702" pitchFamily="82" charset="0"/>
              </a:rPr>
              <a:t>Screen Shot Of The Web Page</a:t>
            </a:r>
            <a:endParaRPr lang="en-IN" sz="4800" dirty="0">
              <a:solidFill>
                <a:schemeClr val="accent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118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3077" y="630912"/>
            <a:ext cx="4844058" cy="605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803077" y="1808559"/>
            <a:ext cx="4030861" cy="2715220"/>
          </a:xfrm>
          <a:prstGeom prst="roundRect">
            <a:avLst>
              <a:gd name="adj" fmla="val 19268"/>
            </a:avLst>
          </a:prstGeom>
          <a:solidFill>
            <a:srgbClr val="3257B8"/>
          </a:solidFill>
          <a:ln w="7620">
            <a:solidFill>
              <a:srgbClr val="4B70D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581" y="2034064"/>
            <a:ext cx="2421969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Interactive Learning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028581" y="2554605"/>
            <a:ext cx="3579852" cy="174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simulator transforms abstract concepts into tangible, visual experiences that enhance comprehension of disk scheduling mechanisms.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051822" y="1808559"/>
            <a:ext cx="4030861" cy="2715220"/>
          </a:xfrm>
          <a:prstGeom prst="roundRect">
            <a:avLst>
              <a:gd name="adj" fmla="val 19268"/>
            </a:avLst>
          </a:prstGeom>
          <a:solidFill>
            <a:srgbClr val="3257B8"/>
          </a:solidFill>
          <a:ln w="7620">
            <a:solidFill>
              <a:srgbClr val="4B70D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277326" y="2034064"/>
            <a:ext cx="2485906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Performance Insights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277326" y="2554605"/>
            <a:ext cx="3579852" cy="139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Real-time performance metrics enable students to understand the trade-offs between different scheduling algorithms in practical scenarios.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803077" y="4741664"/>
            <a:ext cx="8279606" cy="1669018"/>
          </a:xfrm>
          <a:prstGeom prst="roundRect">
            <a:avLst>
              <a:gd name="adj" fmla="val 31346"/>
            </a:avLst>
          </a:prstGeom>
          <a:solidFill>
            <a:srgbClr val="3257B8"/>
          </a:solidFill>
          <a:ln w="7620">
            <a:solidFill>
              <a:srgbClr val="4B70D1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581" y="4967168"/>
            <a:ext cx="2421969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Educational Impact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1028581" y="5487710"/>
            <a:ext cx="7828598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Bridges the gap between theoretical operating systems concepts and practical implementation, benefiting both students and educators.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1130022" y="6655832"/>
            <a:ext cx="7952661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"By visualizing complex algorithms in action, this simulator makes operating systems concepts accessible and engaging for learners at all levels."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803077" y="6655832"/>
            <a:ext cx="30480" cy="697468"/>
          </a:xfrm>
          <a:prstGeom prst="rect">
            <a:avLst/>
          </a:prstGeom>
          <a:solidFill>
            <a:srgbClr val="A95B95"/>
          </a:solidFill>
          <a:ln/>
        </p:spPr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036" y="1808559"/>
            <a:ext cx="4002048" cy="60030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3318" y="656511"/>
            <a:ext cx="3883223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Enhancements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833318" y="1452682"/>
            <a:ext cx="1296376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Planned improvements to expand functionality and enhance user experience in upcoming versions.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1000006" y="2156698"/>
            <a:ext cx="166568" cy="749975"/>
          </a:xfrm>
          <a:prstGeom prst="roundRect">
            <a:avLst>
              <a:gd name="adj" fmla="val 4202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33318" y="2047399"/>
            <a:ext cx="499943" cy="499943"/>
          </a:xfrm>
          <a:prstGeom prst="roundRect">
            <a:avLst>
              <a:gd name="adj" fmla="val 9145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334" y="2172414"/>
            <a:ext cx="249912" cy="24991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99830" y="2073354"/>
            <a:ext cx="1980128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Additional Algorithms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1499830" y="2404586"/>
            <a:ext cx="12297251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 LOOK and C-LOOK scheduling algorithms to provide comprehensive coverage of disk scheduling techniques.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1249918" y="3323273"/>
            <a:ext cx="166568" cy="749975"/>
          </a:xfrm>
          <a:prstGeom prst="roundRect">
            <a:avLst>
              <a:gd name="adj" fmla="val 4202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83231" y="3213973"/>
            <a:ext cx="499943" cy="499943"/>
          </a:xfrm>
          <a:prstGeom prst="roundRect">
            <a:avLst>
              <a:gd name="adj" fmla="val 9145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8246" y="3338989"/>
            <a:ext cx="249912" cy="24991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749742" y="3239929"/>
            <a:ext cx="2079427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Graphical Comparisons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1749742" y="3571161"/>
            <a:ext cx="1204733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Integrate interactive charts and graphs for visual comparison of algorithm performance metrics side-by-side.</a:t>
            </a:r>
            <a:endParaRPr lang="en-US" sz="1300" dirty="0"/>
          </a:p>
        </p:txBody>
      </p:sp>
      <p:sp>
        <p:nvSpPr>
          <p:cNvPr id="14" name="Shape 10"/>
          <p:cNvSpPr/>
          <p:nvPr/>
        </p:nvSpPr>
        <p:spPr>
          <a:xfrm>
            <a:off x="1499949" y="4489847"/>
            <a:ext cx="166568" cy="749975"/>
          </a:xfrm>
          <a:prstGeom prst="roundRect">
            <a:avLst>
              <a:gd name="adj" fmla="val 4202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1333262" y="4380547"/>
            <a:ext cx="499943" cy="499943"/>
          </a:xfrm>
          <a:prstGeom prst="roundRect">
            <a:avLst>
              <a:gd name="adj" fmla="val 9145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8278" y="4505563"/>
            <a:ext cx="249912" cy="24991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999774" y="4406503"/>
            <a:ext cx="1851779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Export Capabilities</a:t>
            </a:r>
            <a:endParaRPr lang="en-US" sz="1450" dirty="0"/>
          </a:p>
        </p:txBody>
      </p:sp>
      <p:sp>
        <p:nvSpPr>
          <p:cNvPr id="18" name="Text 13"/>
          <p:cNvSpPr/>
          <p:nvPr/>
        </p:nvSpPr>
        <p:spPr>
          <a:xfrm>
            <a:off x="1999774" y="4737735"/>
            <a:ext cx="11797308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Enable users to export simulation results as PDF reports or CSV files for academic documentation and analysis.</a:t>
            </a:r>
            <a:endParaRPr lang="en-US" sz="1300" dirty="0"/>
          </a:p>
        </p:txBody>
      </p:sp>
      <p:sp>
        <p:nvSpPr>
          <p:cNvPr id="19" name="Shape 14"/>
          <p:cNvSpPr/>
          <p:nvPr/>
        </p:nvSpPr>
        <p:spPr>
          <a:xfrm>
            <a:off x="1749981" y="5656421"/>
            <a:ext cx="166568" cy="749975"/>
          </a:xfrm>
          <a:prstGeom prst="roundRect">
            <a:avLst>
              <a:gd name="adj" fmla="val 4202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1583293" y="5547122"/>
            <a:ext cx="499943" cy="499943"/>
          </a:xfrm>
          <a:prstGeom prst="roundRect">
            <a:avLst>
              <a:gd name="adj" fmla="val 9145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08309" y="5672138"/>
            <a:ext cx="249912" cy="249912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2249805" y="5573078"/>
            <a:ext cx="1851779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Mobile Optimization</a:t>
            </a:r>
            <a:endParaRPr lang="en-US" sz="1450" dirty="0"/>
          </a:p>
        </p:txBody>
      </p:sp>
      <p:sp>
        <p:nvSpPr>
          <p:cNvPr id="23" name="Text 17"/>
          <p:cNvSpPr/>
          <p:nvPr/>
        </p:nvSpPr>
        <p:spPr>
          <a:xfrm>
            <a:off x="2249805" y="5904309"/>
            <a:ext cx="11547277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Enhance responsive design for seamless operation on tablets and smartphones with touch-friendly controls.</a:t>
            </a:r>
            <a:endParaRPr lang="en-US" sz="1300" dirty="0"/>
          </a:p>
        </p:txBody>
      </p:sp>
      <p:sp>
        <p:nvSpPr>
          <p:cNvPr id="24" name="Shape 18"/>
          <p:cNvSpPr/>
          <p:nvPr/>
        </p:nvSpPr>
        <p:spPr>
          <a:xfrm>
            <a:off x="1499949" y="6822996"/>
            <a:ext cx="166568" cy="749975"/>
          </a:xfrm>
          <a:prstGeom prst="roundRect">
            <a:avLst>
              <a:gd name="adj" fmla="val 4202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1333262" y="6713696"/>
            <a:ext cx="499943" cy="499943"/>
          </a:xfrm>
          <a:prstGeom prst="roundRect">
            <a:avLst>
              <a:gd name="adj" fmla="val 9145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58278" y="6838712"/>
            <a:ext cx="249912" cy="249912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999774" y="6739652"/>
            <a:ext cx="1879640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AI-Based Scheduling</a:t>
            </a:r>
            <a:endParaRPr lang="en-US" sz="1450" dirty="0"/>
          </a:p>
        </p:txBody>
      </p:sp>
      <p:sp>
        <p:nvSpPr>
          <p:cNvPr id="28" name="Text 21"/>
          <p:cNvSpPr/>
          <p:nvPr/>
        </p:nvSpPr>
        <p:spPr>
          <a:xfrm>
            <a:off x="1999774" y="7070884"/>
            <a:ext cx="11797308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Introduce machine learning algorithms that adapt scheduling strategies based on historical request patterns and workload analysis.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738</Words>
  <Application>Microsoft Office PowerPoint</Application>
  <PresentationFormat>Custom</PresentationFormat>
  <Paragraphs>114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Mukta Light</vt:lpstr>
      <vt:lpstr>Arial</vt:lpstr>
      <vt:lpstr>Prompt Medium</vt:lpstr>
      <vt:lpstr>Algerian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Prathamesh Gadewar</cp:lastModifiedBy>
  <cp:revision>6</cp:revision>
  <dcterms:created xsi:type="dcterms:W3CDTF">2025-11-13T15:37:53Z</dcterms:created>
  <dcterms:modified xsi:type="dcterms:W3CDTF">2025-11-14T01:46:34Z</dcterms:modified>
</cp:coreProperties>
</file>